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1066680" y="4156920"/>
            <a:ext cx="100580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1066680" y="41569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6220800" y="41569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467600" y="21031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7868520" y="21031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1066680" y="41569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body"/>
          </p:nvPr>
        </p:nvSpPr>
        <p:spPr>
          <a:xfrm>
            <a:off x="4467600" y="41569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9" name="PlaceHolder 7"/>
          <p:cNvSpPr>
            <a:spLocks noGrp="1"/>
          </p:cNvSpPr>
          <p:nvPr>
            <p:ph type="body"/>
          </p:nvPr>
        </p:nvSpPr>
        <p:spPr>
          <a:xfrm>
            <a:off x="7868520" y="41569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066680" y="2103120"/>
            <a:ext cx="10058040" cy="3931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1066680" y="642600"/>
            <a:ext cx="10058040" cy="6357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1066680" y="41569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subTitle"/>
          </p:nvPr>
        </p:nvSpPr>
        <p:spPr>
          <a:xfrm>
            <a:off x="1066680" y="2103120"/>
            <a:ext cx="10058040" cy="3931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20800" y="41569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066680" y="4156920"/>
            <a:ext cx="100580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066680" y="4156920"/>
            <a:ext cx="100580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1066680" y="41569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220800" y="41569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467600" y="21031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7868520" y="21031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1066680" y="41569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4467600" y="41569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7868520" y="4156920"/>
            <a:ext cx="323856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subTitle"/>
          </p:nvPr>
        </p:nvSpPr>
        <p:spPr>
          <a:xfrm>
            <a:off x="1066680" y="642600"/>
            <a:ext cx="10058040" cy="6357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066680" y="41569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3931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20800" y="41569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066680" y="4156920"/>
            <a:ext cx="10058040" cy="1875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5F5F5"/>
            </a:gs>
            <a:gs pos="100000">
              <a:srgbClr val="DEDEDE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 hidden="1"/>
          <p:cNvSpPr/>
          <p:nvPr/>
        </p:nvSpPr>
        <p:spPr>
          <a:xfrm>
            <a:off x="234720" y="237600"/>
            <a:ext cx="11722320" cy="6382080"/>
          </a:xfrm>
          <a:prstGeom prst="rect">
            <a:avLst/>
          </a:prstGeom>
          <a:solidFill>
            <a:schemeClr val="bg2"/>
          </a:solidFill>
          <a:ln w="63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Rectangle 15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14">
              <a:alphaModFix amt="45000"/>
            </a:blip>
            <a:tile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Rectangle 9"/>
          <p:cNvSpPr/>
          <p:nvPr/>
        </p:nvSpPr>
        <p:spPr>
          <a:xfrm>
            <a:off x="1307880" y="1267560"/>
            <a:ext cx="9576000" cy="4307760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50760" algn="ctr" rotWithShape="0">
              <a:srgbClr val="000000">
                <a:alpha val="66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Rectangle 10"/>
          <p:cNvSpPr/>
          <p:nvPr/>
        </p:nvSpPr>
        <p:spPr>
          <a:xfrm>
            <a:off x="1447920" y="1411560"/>
            <a:ext cx="9295920" cy="4034520"/>
          </a:xfrm>
          <a:prstGeom prst="rect">
            <a:avLst/>
          </a:prstGeom>
          <a:noFill/>
          <a:ln w="6350" cap="sq">
            <a:solidFill>
              <a:srgbClr val="000000">
                <a:lumMod val="75000"/>
                <a:lumOff val="25000"/>
              </a:srgbClr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Rectangle 14"/>
          <p:cNvSpPr/>
          <p:nvPr/>
        </p:nvSpPr>
        <p:spPr>
          <a:xfrm>
            <a:off x="5135760" y="1267560"/>
            <a:ext cx="1919880" cy="731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" name="Group 3"/>
          <p:cNvGrpSpPr/>
          <p:nvPr/>
        </p:nvGrpSpPr>
        <p:grpSpPr>
          <a:xfrm>
            <a:off x="5249880" y="1267560"/>
            <a:ext cx="1691640" cy="645120"/>
            <a:chOff x="5249880" y="1267560"/>
            <a:chExt cx="1691640" cy="645120"/>
          </a:xfrm>
        </p:grpSpPr>
        <p:sp>
          <p:nvSpPr>
            <p:cNvPr id="6" name="Straight Connector 16"/>
            <p:cNvSpPr/>
            <p:nvPr/>
          </p:nvSpPr>
          <p:spPr>
            <a:xfrm>
              <a:off x="5249880" y="1267560"/>
              <a:ext cx="0" cy="640080"/>
            </a:xfrm>
            <a:prstGeom prst="line">
              <a:avLst/>
            </a:prstGeom>
            <a:ln>
              <a:solidFill>
                <a:srgbClr val="000000"/>
              </a:solidFill>
              <a:miter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" name="Straight Connector 17"/>
            <p:cNvSpPr/>
            <p:nvPr/>
          </p:nvSpPr>
          <p:spPr>
            <a:xfrm>
              <a:off x="6941520" y="1267560"/>
              <a:ext cx="0" cy="640080"/>
            </a:xfrm>
            <a:prstGeom prst="line">
              <a:avLst/>
            </a:prstGeom>
            <a:ln>
              <a:solidFill>
                <a:srgbClr val="000000"/>
              </a:solidFill>
              <a:miter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" name="Straight Connector 18"/>
            <p:cNvSpPr/>
            <p:nvPr/>
          </p:nvSpPr>
          <p:spPr>
            <a:xfrm>
              <a:off x="5249880" y="1912680"/>
              <a:ext cx="1691640" cy="0"/>
            </a:xfrm>
            <a:prstGeom prst="line">
              <a:avLst/>
            </a:prstGeom>
            <a:ln>
              <a:solidFill>
                <a:srgbClr val="000000"/>
              </a:solidFill>
              <a:miter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61680" y="2091240"/>
            <a:ext cx="9068400" cy="25905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83000"/>
              </a:lnSpc>
            </a:pPr>
            <a:r>
              <a:rPr lang="en-US" sz="7200" b="0" strike="noStrike" cap="all" spc="-100">
                <a:solidFill>
                  <a:srgbClr val="262626"/>
                </a:solidFill>
                <a:latin typeface="Century Gothic"/>
              </a:rPr>
              <a:t>Click to edit Master title style</a:t>
            </a:r>
            <a:endParaRPr lang="en-US" sz="72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dt"/>
          </p:nvPr>
        </p:nvSpPr>
        <p:spPr>
          <a:xfrm>
            <a:off x="5318640" y="1341360"/>
            <a:ext cx="1554120" cy="52668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100000"/>
              </a:lnSpc>
            </a:pPr>
            <a:fld id="{BB963E8E-B0FD-4B94-8C57-7E0E3FA1A68E}" type="datetime">
              <a:rPr lang="en-US" sz="1300" b="0" strike="noStrike" spc="-1">
                <a:solidFill>
                  <a:srgbClr val="404040"/>
                </a:solidFill>
                <a:latin typeface="Century Gothic"/>
              </a:rPr>
              <a:t>12/17/2021</a:t>
            </a:fld>
            <a:endParaRPr lang="en-GB" sz="1300" b="0" strike="noStrike" spc="-1"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ftr"/>
          </p:nvPr>
        </p:nvSpPr>
        <p:spPr>
          <a:xfrm>
            <a:off x="1454040" y="5211000"/>
            <a:ext cx="5905080" cy="22824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707070"/>
                </a:solidFill>
                <a:latin typeface="Century Gothic"/>
              </a:rPr>
              <a:t>Sample Footer</a:t>
            </a:r>
            <a:endParaRPr lang="en-GB" sz="1000" b="0" strike="noStrike" spc="-1"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sldNum"/>
          </p:nvPr>
        </p:nvSpPr>
        <p:spPr>
          <a:xfrm>
            <a:off x="8606880" y="5212080"/>
            <a:ext cx="2111400" cy="22824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E8130A1-C528-482A-9A6D-D410AE3574EE}" type="slidenum">
              <a:rPr lang="en-US" sz="1000" b="0" strike="noStrike" spc="-1">
                <a:solidFill>
                  <a:srgbClr val="707070"/>
                </a:solidFill>
                <a:latin typeface="Century Gothic"/>
              </a:rPr>
              <a:t>‹#›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C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6"/>
          <p:cNvSpPr/>
          <p:nvPr/>
        </p:nvSpPr>
        <p:spPr>
          <a:xfrm>
            <a:off x="234720" y="237600"/>
            <a:ext cx="11722320" cy="6382080"/>
          </a:xfrm>
          <a:prstGeom prst="rect">
            <a:avLst/>
          </a:prstGeom>
          <a:solidFill>
            <a:schemeClr val="bg2"/>
          </a:solidFill>
          <a:ln w="63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800" b="0" strike="noStrike" spc="-1">
                <a:solidFill>
                  <a:srgbClr val="262626"/>
                </a:solidFill>
                <a:latin typeface="Century Gothic"/>
              </a:rPr>
              <a:t>Click to edit Master title style</a:t>
            </a:r>
            <a:endParaRPr lang="en-US" sz="4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39315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2880" indent="-182520">
              <a:lnSpc>
                <a:spcPct val="10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lang="en-US" sz="1800" b="0" strike="noStrike" spc="-1">
                <a:solidFill>
                  <a:srgbClr val="000000"/>
                </a:solidFill>
                <a:latin typeface="Century Gothic"/>
              </a:rPr>
              <a:t>Click to edit Master text styles</a:t>
            </a:r>
          </a:p>
          <a:p>
            <a:pPr marL="457200" lvl="1" indent="-182520">
              <a:lnSpc>
                <a:spcPct val="100000"/>
              </a:lnSpc>
              <a:spcBef>
                <a:spcPts val="499"/>
              </a:spcBef>
              <a:buClr>
                <a:srgbClr val="262626"/>
              </a:buClr>
              <a:buFont typeface="Garamond"/>
              <a:buChar char="◦"/>
            </a:pPr>
            <a:r>
              <a:rPr lang="en-US" sz="1600" b="0" strike="noStrike" spc="-1">
                <a:solidFill>
                  <a:srgbClr val="000000"/>
                </a:solidFill>
                <a:latin typeface="Century Gothic"/>
              </a:rPr>
              <a:t>Second level</a:t>
            </a:r>
          </a:p>
          <a:p>
            <a:pPr marL="731520" lvl="2" indent="-182520">
              <a:lnSpc>
                <a:spcPct val="100000"/>
              </a:lnSpc>
              <a:spcBef>
                <a:spcPts val="499"/>
              </a:spcBef>
              <a:buClr>
                <a:srgbClr val="262626"/>
              </a:buClr>
              <a:buFont typeface="Garamond"/>
              <a:buChar char="◦"/>
            </a:pPr>
            <a:r>
              <a:rPr lang="en-US" sz="1400" b="0" strike="noStrike" spc="-1">
                <a:solidFill>
                  <a:srgbClr val="000000"/>
                </a:solidFill>
                <a:latin typeface="Century Gothic"/>
              </a:rPr>
              <a:t>Third level</a:t>
            </a:r>
          </a:p>
          <a:p>
            <a:pPr marL="1005840" lvl="3" indent="-182520">
              <a:lnSpc>
                <a:spcPct val="100000"/>
              </a:lnSpc>
              <a:spcBef>
                <a:spcPts val="499"/>
              </a:spcBef>
              <a:buClr>
                <a:srgbClr val="262626"/>
              </a:buClr>
              <a:buFont typeface="Garamond"/>
              <a:buChar char="◦"/>
            </a:pPr>
            <a:r>
              <a:rPr lang="en-US" sz="1400" b="0" strike="noStrike" spc="-1">
                <a:solidFill>
                  <a:srgbClr val="000000"/>
                </a:solidFill>
                <a:latin typeface="Century Gothic"/>
              </a:rPr>
              <a:t>Fourth level</a:t>
            </a:r>
          </a:p>
          <a:p>
            <a:pPr marL="1280160" lvl="4" indent="-182520">
              <a:lnSpc>
                <a:spcPct val="100000"/>
              </a:lnSpc>
              <a:spcBef>
                <a:spcPts val="499"/>
              </a:spcBef>
              <a:buClr>
                <a:srgbClr val="262626"/>
              </a:buClr>
              <a:buFont typeface="Garamond"/>
              <a:buChar char="◦"/>
            </a:pPr>
            <a:r>
              <a:rPr lang="en-US" sz="1400" b="0" strike="noStrike" spc="-1">
                <a:solidFill>
                  <a:srgbClr val="000000"/>
                </a:solidFill>
                <a:latin typeface="Century Gothic"/>
              </a:rPr>
              <a:t>Fifth level</a:t>
            </a:r>
          </a:p>
        </p:txBody>
      </p:sp>
      <p:sp>
        <p:nvSpPr>
          <p:cNvPr id="53" name="PlaceHolder 3"/>
          <p:cNvSpPr>
            <a:spLocks noGrp="1"/>
          </p:cNvSpPr>
          <p:nvPr>
            <p:ph type="dt"/>
          </p:nvPr>
        </p:nvSpPr>
        <p:spPr>
          <a:xfrm>
            <a:off x="274320" y="6307560"/>
            <a:ext cx="2742840" cy="2739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fld id="{217461BA-2462-4076-8582-354D041B47A4}" type="datetime">
              <a:rPr lang="en-US" sz="1000" b="0" strike="noStrike" spc="-1">
                <a:solidFill>
                  <a:srgbClr val="404040"/>
                </a:solidFill>
                <a:latin typeface="Century Gothic"/>
              </a:rPr>
              <a:t>12/17/2021</a:t>
            </a:fld>
            <a:endParaRPr lang="en-GB" sz="1000" b="0" strike="noStrike" spc="-1"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ftr"/>
          </p:nvPr>
        </p:nvSpPr>
        <p:spPr>
          <a:xfrm>
            <a:off x="3489840" y="6307560"/>
            <a:ext cx="5211720" cy="2739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000" b="0" strike="noStrike" spc="-1">
                <a:solidFill>
                  <a:srgbClr val="404040"/>
                </a:solidFill>
                <a:latin typeface="Century Gothic"/>
              </a:rPr>
              <a:t>Sample Footer</a:t>
            </a:r>
            <a:endParaRPr lang="en-GB" sz="1000" b="0" strike="noStrike" spc="-1"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sldNum"/>
          </p:nvPr>
        </p:nvSpPr>
        <p:spPr>
          <a:xfrm>
            <a:off x="10469880" y="6307560"/>
            <a:ext cx="1462680" cy="2739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972C1D76-7A7B-403D-95BC-B2A35C2BF183}" type="slidenum">
              <a:rPr lang="en-US" sz="1000" b="0" strike="noStrike" spc="-1">
                <a:solidFill>
                  <a:srgbClr val="404040"/>
                </a:solidFill>
                <a:latin typeface="Century Gothic"/>
              </a:rPr>
              <a:t>‹#›</a:t>
            </a:fld>
            <a:endParaRPr lang="en-GB" sz="10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taging.quanteco.org/" TargetMode="Externa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1"/>
          <p:cNvSpPr txBox="1"/>
          <p:nvPr/>
        </p:nvSpPr>
        <p:spPr>
          <a:xfrm>
            <a:off x="4313160" y="975240"/>
            <a:ext cx="3565080" cy="2384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GB" sz="4800" b="0" strike="noStrike" cap="all" spc="-100">
                <a:solidFill>
                  <a:srgbClr val="262626"/>
                </a:solidFill>
                <a:latin typeface="Century Gothic"/>
              </a:rPr>
              <a:t>Foodprint</a:t>
            </a:r>
            <a:endParaRPr lang="en-US" sz="4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3" name="Subtitle 2"/>
          <p:cNvSpPr txBox="1"/>
          <p:nvPr/>
        </p:nvSpPr>
        <p:spPr>
          <a:xfrm>
            <a:off x="4190040" y="3429000"/>
            <a:ext cx="3811320" cy="173124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GB" sz="2000" b="0" strike="noStrike" spc="77">
                <a:solidFill>
                  <a:srgbClr val="000000">
                    <a:alpha val="60000"/>
                  </a:srgbClr>
                </a:solidFill>
                <a:latin typeface="Century Gothic"/>
              </a:rPr>
              <a:t>Your diet’s carbon footprint</a:t>
            </a:r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1"/>
          <p:cNvSpPr txBox="1"/>
          <p:nvPr/>
        </p:nvSpPr>
        <p:spPr>
          <a:xfrm>
            <a:off x="1066680" y="61308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800" b="0" strike="noStrike" spc="-1">
                <a:solidFill>
                  <a:srgbClr val="262626"/>
                </a:solidFill>
                <a:latin typeface="Century Gothic"/>
              </a:rPr>
              <a:t>About us</a:t>
            </a:r>
            <a:endParaRPr lang="en-US" sz="4800" b="0" strike="noStrike" spc="-1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95" name="Google Shape;60;p14"/>
          <p:cNvPicPr/>
          <p:nvPr/>
        </p:nvPicPr>
        <p:blipFill>
          <a:blip r:embed="rId2"/>
          <a:srcRect l="28388" t="30698" r="52583" b="12080"/>
          <a:stretch/>
        </p:blipFill>
        <p:spPr>
          <a:xfrm>
            <a:off x="6818760" y="1738800"/>
            <a:ext cx="1668240" cy="2820600"/>
          </a:xfrm>
          <a:prstGeom prst="rect">
            <a:avLst/>
          </a:prstGeom>
          <a:ln w="0">
            <a:noFill/>
          </a:ln>
        </p:spPr>
      </p:pic>
      <p:pic>
        <p:nvPicPr>
          <p:cNvPr id="96" name="Google Shape;61;p14"/>
          <p:cNvPicPr/>
          <p:nvPr/>
        </p:nvPicPr>
        <p:blipFill>
          <a:blip r:embed="rId3"/>
          <a:srcRect l="35866" t="21186" r="36406" b="18191"/>
          <a:stretch/>
        </p:blipFill>
        <p:spPr>
          <a:xfrm>
            <a:off x="8933400" y="1738800"/>
            <a:ext cx="2294280" cy="2820600"/>
          </a:xfrm>
          <a:prstGeom prst="rect">
            <a:avLst/>
          </a:prstGeom>
          <a:ln w="0">
            <a:noFill/>
          </a:ln>
        </p:spPr>
      </p:pic>
      <p:sp>
        <p:nvSpPr>
          <p:cNvPr id="97" name="TextBox 5"/>
          <p:cNvSpPr/>
          <p:nvPr/>
        </p:nvSpPr>
        <p:spPr>
          <a:xfrm flipH="1">
            <a:off x="6883920" y="4612680"/>
            <a:ext cx="408528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Century Gothic"/>
              </a:rPr>
              <a:t>Evert - CTO                 Robert - CEO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98" name="Content Placeholder 2"/>
          <p:cNvSpPr/>
          <p:nvPr/>
        </p:nvSpPr>
        <p:spPr>
          <a:xfrm>
            <a:off x="1169640" y="6162120"/>
            <a:ext cx="5459400" cy="5954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Straight Connector 15"/>
          <p:cNvSpPr/>
          <p:nvPr/>
        </p:nvSpPr>
        <p:spPr>
          <a:xfrm flipV="1">
            <a:off x="6333480" y="7948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ontent Placeholder 2"/>
          <p:cNvSpPr/>
          <p:nvPr/>
        </p:nvSpPr>
        <p:spPr>
          <a:xfrm>
            <a:off x="723600" y="2136600"/>
            <a:ext cx="5399640" cy="5422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We are friends from university</a:t>
            </a:r>
            <a:endParaRPr lang="en-GB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We envision of a future where people regulate their environmental impact through technology</a:t>
            </a:r>
            <a:endParaRPr lang="en-GB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In 2019 we first discussed our shared idea for quantifying the pollution of global supply chains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800" b="0" strike="noStrike" spc="-1">
                <a:solidFill>
                  <a:srgbClr val="262626"/>
                </a:solidFill>
                <a:latin typeface="Century Gothic"/>
              </a:rPr>
              <a:t>How it started</a:t>
            </a:r>
            <a:endParaRPr lang="en-US" sz="4800" b="0" strike="noStrike" spc="-1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02" name="Picture 8" descr="Graphical user interface&#10;&#10;Description automatically generated"/>
          <p:cNvPicPr/>
          <p:nvPr/>
        </p:nvPicPr>
        <p:blipFill>
          <a:blip r:embed="rId2"/>
          <a:srcRect l="477" t="1010"/>
          <a:stretch/>
        </p:blipFill>
        <p:spPr>
          <a:xfrm>
            <a:off x="6557400" y="1599840"/>
            <a:ext cx="5146920" cy="2790000"/>
          </a:xfrm>
          <a:prstGeom prst="rect">
            <a:avLst/>
          </a:prstGeom>
          <a:ln w="0">
            <a:noFill/>
          </a:ln>
        </p:spPr>
      </p:pic>
      <p:pic>
        <p:nvPicPr>
          <p:cNvPr id="103" name="Google Shape;69;p15"/>
          <p:cNvPicPr/>
          <p:nvPr/>
        </p:nvPicPr>
        <p:blipFill>
          <a:blip r:embed="rId3"/>
          <a:srcRect l="19715" t="12609" r="20610" b="11174"/>
          <a:stretch/>
        </p:blipFill>
        <p:spPr>
          <a:xfrm>
            <a:off x="6766920" y="2538360"/>
            <a:ext cx="3258000" cy="2340720"/>
          </a:xfrm>
          <a:prstGeom prst="rect">
            <a:avLst/>
          </a:prstGeom>
          <a:ln w="0">
            <a:noFill/>
          </a:ln>
        </p:spPr>
      </p:pic>
      <p:pic>
        <p:nvPicPr>
          <p:cNvPr id="104" name="Google Shape;75;p16"/>
          <p:cNvPicPr/>
          <p:nvPr/>
        </p:nvPicPr>
        <p:blipFill>
          <a:blip r:embed="rId4"/>
          <a:srcRect l="19843" t="12416" r="20100" b="34128"/>
          <a:stretch/>
        </p:blipFill>
        <p:spPr>
          <a:xfrm>
            <a:off x="7527600" y="3600360"/>
            <a:ext cx="3949200" cy="2008800"/>
          </a:xfrm>
          <a:prstGeom prst="rect">
            <a:avLst/>
          </a:prstGeom>
          <a:ln w="0">
            <a:noFill/>
          </a:ln>
        </p:spPr>
      </p:pic>
      <p:sp>
        <p:nvSpPr>
          <p:cNvPr id="105" name="Content Placeholder 2"/>
          <p:cNvSpPr/>
          <p:nvPr/>
        </p:nvSpPr>
        <p:spPr>
          <a:xfrm>
            <a:off x="720360" y="216072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In 2020 Robert realised the opportunity for an app quantifying the ecological data of food 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To see how hard it could be, Robert made a simple prototype in MATLAB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People input their preference for ecology, health etc. on a scale from 1 - 10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It returns a “mostly sensible” suggested diet 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Evert saw potential and used his skills to turn the program into a web app</a:t>
            </a:r>
            <a:endParaRPr lang="en-GB" sz="1800" b="0" strike="noStrike" spc="-1" dirty="0">
              <a:latin typeface="Arial"/>
            </a:endParaRPr>
          </a:p>
        </p:txBody>
      </p:sp>
      <p:sp>
        <p:nvSpPr>
          <p:cNvPr id="106" name="Straight Connector 18"/>
          <p:cNvSpPr/>
          <p:nvPr/>
        </p:nvSpPr>
        <p:spPr>
          <a:xfrm flipV="1">
            <a:off x="6333480" y="7948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ontent Placeholder 2"/>
          <p:cNvSpPr/>
          <p:nvPr/>
        </p:nvSpPr>
        <p:spPr>
          <a:xfrm>
            <a:off x="696360" y="216000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We began working with KICK, KU Leuven’s startup incubator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KICK supports startups with coaching and small grants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We received feedback on our diet creator app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We founded our business </a:t>
            </a:r>
            <a:r>
              <a:rPr lang="en-GB" sz="1800" b="0" strike="noStrike" spc="-1" dirty="0" err="1">
                <a:solidFill>
                  <a:srgbClr val="404040"/>
                </a:solidFill>
                <a:latin typeface="Century Gothic"/>
              </a:rPr>
              <a:t>Quanteco</a:t>
            </a: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,  </a:t>
            </a:r>
            <a:r>
              <a:rPr lang="en-GB" sz="1800" b="0" i="1" strike="noStrike" spc="-1" dirty="0">
                <a:solidFill>
                  <a:srgbClr val="404040"/>
                </a:solidFill>
                <a:latin typeface="Century Gothic"/>
              </a:rPr>
              <a:t>quantifying ecology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We made a successful application for a grant to advance our project</a:t>
            </a:r>
            <a:endParaRPr lang="en-GB" sz="1800" b="0" strike="noStrike" spc="-1" dirty="0">
              <a:latin typeface="Arial"/>
            </a:endParaRPr>
          </a:p>
        </p:txBody>
      </p:sp>
      <p:sp>
        <p:nvSpPr>
          <p:cNvPr id="108" name="Content Placeholder 2"/>
          <p:cNvSpPr/>
          <p:nvPr/>
        </p:nvSpPr>
        <p:spPr>
          <a:xfrm>
            <a:off x="2896920" y="291456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9" name="Picture 14" descr="Logo&#10;&#10;Description automatically generated"/>
          <p:cNvPicPr/>
          <p:nvPr/>
        </p:nvPicPr>
        <p:blipFill>
          <a:blip r:embed="rId2"/>
          <a:stretch/>
        </p:blipFill>
        <p:spPr>
          <a:xfrm>
            <a:off x="7020000" y="2700000"/>
            <a:ext cx="3769560" cy="1360440"/>
          </a:xfrm>
          <a:prstGeom prst="rect">
            <a:avLst/>
          </a:prstGeom>
          <a:ln w="0">
            <a:noFill/>
          </a:ln>
        </p:spPr>
      </p:pic>
      <p:pic>
        <p:nvPicPr>
          <p:cNvPr id="110" name="Picture 16" descr="Text&#10;&#10;Description automatically generated"/>
          <p:cNvPicPr/>
          <p:nvPr/>
        </p:nvPicPr>
        <p:blipFill>
          <a:blip r:embed="rId3"/>
          <a:srcRect t="23237" b="22899"/>
          <a:stretch/>
        </p:blipFill>
        <p:spPr>
          <a:xfrm>
            <a:off x="7431480" y="4416480"/>
            <a:ext cx="2828520" cy="1523520"/>
          </a:xfrm>
          <a:prstGeom prst="rect">
            <a:avLst/>
          </a:prstGeom>
          <a:ln w="0">
            <a:noFill/>
          </a:ln>
        </p:spPr>
      </p:pic>
      <p:sp>
        <p:nvSpPr>
          <p:cNvPr id="111" name="Straight Connector 22"/>
          <p:cNvSpPr/>
          <p:nvPr/>
        </p:nvSpPr>
        <p:spPr>
          <a:xfrm flipV="1">
            <a:off x="6333480" y="7948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4" name="Picture 113"/>
          <p:cNvPicPr/>
          <p:nvPr/>
        </p:nvPicPr>
        <p:blipFill>
          <a:blip r:embed="rId4"/>
          <a:stretch/>
        </p:blipFill>
        <p:spPr>
          <a:xfrm>
            <a:off x="7380000" y="1440000"/>
            <a:ext cx="2879999" cy="720000"/>
          </a:xfrm>
          <a:prstGeom prst="rect">
            <a:avLst/>
          </a:prstGeom>
          <a:ln w="0">
            <a:noFill/>
          </a:ln>
        </p:spPr>
      </p:pic>
      <p:sp>
        <p:nvSpPr>
          <p:cNvPr id="115" name="Title 1_0"/>
          <p:cNvSpPr txBox="1"/>
          <p:nvPr/>
        </p:nvSpPr>
        <p:spPr>
          <a:xfrm>
            <a:off x="1067040" y="642960"/>
            <a:ext cx="4332960" cy="1371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800" b="0" strike="noStrike" spc="-1" dirty="0">
                <a:solidFill>
                  <a:srgbClr val="262626"/>
                </a:solidFill>
                <a:latin typeface="Century Gothic"/>
              </a:rPr>
              <a:t>How it started</a:t>
            </a:r>
            <a:endParaRPr lang="en-US" sz="4800" b="0" strike="noStrike" spc="-1" dirty="0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1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800" b="0" strike="noStrike" spc="-1">
                <a:solidFill>
                  <a:srgbClr val="262626"/>
                </a:solidFill>
                <a:latin typeface="Century Gothic"/>
              </a:rPr>
              <a:t>Foodprint</a:t>
            </a:r>
            <a:endParaRPr lang="en-US" sz="4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7" name="Content Placeholder 2"/>
          <p:cNvSpPr/>
          <p:nvPr/>
        </p:nvSpPr>
        <p:spPr>
          <a:xfrm>
            <a:off x="911520" y="2141640"/>
            <a:ext cx="5825160" cy="523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latin typeface="Arial"/>
            </a:endParaRPr>
          </a:p>
        </p:txBody>
      </p:sp>
      <p:pic>
        <p:nvPicPr>
          <p:cNvPr id="118" name="Google Shape;110;p21"/>
          <p:cNvPicPr/>
          <p:nvPr/>
        </p:nvPicPr>
        <p:blipFill>
          <a:blip r:embed="rId2"/>
          <a:srcRect l="65384" t="7528" r="16008" b="23486"/>
          <a:stretch/>
        </p:blipFill>
        <p:spPr>
          <a:xfrm>
            <a:off x="7567560" y="1063440"/>
            <a:ext cx="2269440" cy="4730400"/>
          </a:xfrm>
          <a:prstGeom prst="rect">
            <a:avLst/>
          </a:prstGeom>
          <a:ln w="0">
            <a:noFill/>
          </a:ln>
        </p:spPr>
      </p:pic>
      <p:sp>
        <p:nvSpPr>
          <p:cNvPr id="119" name="Content Placeholder 2"/>
          <p:cNvSpPr/>
          <p:nvPr/>
        </p:nvSpPr>
        <p:spPr>
          <a:xfrm>
            <a:off x="5889600" y="192564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0" name="Straight Connector 14"/>
          <p:cNvSpPr/>
          <p:nvPr/>
        </p:nvSpPr>
        <p:spPr>
          <a:xfrm flipV="1">
            <a:off x="6333480" y="7948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Straight Connector 15"/>
          <p:cNvSpPr/>
          <p:nvPr/>
        </p:nvSpPr>
        <p:spPr>
          <a:xfrm flipV="1">
            <a:off x="6333480" y="7570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ontent Placeholder 2"/>
          <p:cNvSpPr/>
          <p:nvPr/>
        </p:nvSpPr>
        <p:spPr>
          <a:xfrm>
            <a:off x="696240" y="215676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With the success of this initial experience, in autumn 2021 we began a more formal project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The vision is for a recipe and diet app with ecology and health at its heart</a:t>
            </a:r>
            <a:endParaRPr lang="en-GB" sz="1800" b="0" strike="noStrike" spc="-1" dirty="0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 dirty="0">
                <a:solidFill>
                  <a:srgbClr val="404040"/>
                </a:solidFill>
                <a:latin typeface="Century Gothic"/>
              </a:rPr>
              <a:t>We want a place where you can:</a:t>
            </a:r>
            <a:endParaRPr lang="en-GB" sz="1800" b="0" strike="noStrike" spc="-1" dirty="0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 dirty="0">
                <a:solidFill>
                  <a:srgbClr val="404040"/>
                </a:solidFill>
                <a:latin typeface="Century Gothic"/>
              </a:rPr>
              <a:t>Search for the nutrition and ecology of foods</a:t>
            </a:r>
            <a:endParaRPr lang="en-GB" sz="1600" b="0" strike="noStrike" spc="-1" dirty="0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 dirty="0">
                <a:solidFill>
                  <a:srgbClr val="404040"/>
                </a:solidFill>
                <a:latin typeface="Century Gothic"/>
              </a:rPr>
              <a:t>Find, create and share recipes you like </a:t>
            </a:r>
            <a:endParaRPr lang="en-GB" sz="1600" b="0" strike="noStrike" spc="-1" dirty="0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 dirty="0">
                <a:solidFill>
                  <a:srgbClr val="404040"/>
                </a:solidFill>
                <a:latin typeface="Century Gothic"/>
              </a:rPr>
              <a:t>Plan meals and track your carbon footprint</a:t>
            </a:r>
            <a:endParaRPr lang="en-GB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1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800" b="0" strike="noStrike" spc="-1">
                <a:solidFill>
                  <a:srgbClr val="262626"/>
                </a:solidFill>
                <a:latin typeface="Century Gothic"/>
              </a:rPr>
              <a:t>Foodprint</a:t>
            </a:r>
            <a:endParaRPr lang="en-US" sz="4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4" name="Content Placeholder 2"/>
          <p:cNvSpPr/>
          <p:nvPr/>
        </p:nvSpPr>
        <p:spPr>
          <a:xfrm>
            <a:off x="911520" y="2141640"/>
            <a:ext cx="5825160" cy="523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latin typeface="Arial"/>
            </a:endParaRPr>
          </a:p>
        </p:txBody>
      </p:sp>
      <p:sp>
        <p:nvSpPr>
          <p:cNvPr id="125" name="Content Placeholder 2"/>
          <p:cNvSpPr/>
          <p:nvPr/>
        </p:nvSpPr>
        <p:spPr>
          <a:xfrm>
            <a:off x="5880600" y="176040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Straight Connector 14"/>
          <p:cNvSpPr/>
          <p:nvPr/>
        </p:nvSpPr>
        <p:spPr>
          <a:xfrm flipV="1">
            <a:off x="6333480" y="7948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Straight Connector 15"/>
          <p:cNvSpPr/>
          <p:nvPr/>
        </p:nvSpPr>
        <p:spPr>
          <a:xfrm flipV="1">
            <a:off x="6333480" y="7570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ontent Placeholder 2"/>
          <p:cNvSpPr/>
          <p:nvPr/>
        </p:nvSpPr>
        <p:spPr>
          <a:xfrm>
            <a:off x="696240" y="215676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Our alpha app is now available </a:t>
            </a:r>
            <a:r>
              <a:rPr lang="en-GB" sz="1800" b="0" u="sng" strike="noStrike" spc="-1">
                <a:solidFill>
                  <a:srgbClr val="FFAE37"/>
                </a:solidFill>
                <a:uFillTx/>
                <a:latin typeface="Century Gothic"/>
                <a:hlinkClick r:id="rId2"/>
              </a:rPr>
              <a:t>online</a:t>
            </a:r>
            <a:endParaRPr lang="en-GB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Search a library of 2000 food items</a:t>
            </a:r>
            <a:endParaRPr lang="en-GB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Displays the ecological and nutritional data</a:t>
            </a:r>
            <a:endParaRPr lang="en-GB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Nutritional data is sourced from the USDA</a:t>
            </a:r>
            <a:endParaRPr lang="en-GB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Ecological data is estimated by us from recent scientific studies</a:t>
            </a:r>
            <a:endParaRPr lang="en-GB" sz="1800" b="0" strike="noStrike" spc="-1">
              <a:latin typeface="Arial"/>
            </a:endParaRPr>
          </a:p>
        </p:txBody>
      </p:sp>
      <p:pic>
        <p:nvPicPr>
          <p:cNvPr id="129" name="Picture 128"/>
          <p:cNvPicPr/>
          <p:nvPr/>
        </p:nvPicPr>
        <p:blipFill>
          <a:blip r:embed="rId3"/>
          <a:stretch/>
        </p:blipFill>
        <p:spPr>
          <a:xfrm>
            <a:off x="7699680" y="1706760"/>
            <a:ext cx="3060000" cy="3060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itle 1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800" b="0" strike="noStrike" spc="-1">
                <a:solidFill>
                  <a:srgbClr val="262626"/>
                </a:solidFill>
                <a:latin typeface="Century Gothic"/>
              </a:rPr>
              <a:t>In progress</a:t>
            </a:r>
            <a:endParaRPr lang="en-US" sz="4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1" name="Content Placeholder 2"/>
          <p:cNvSpPr/>
          <p:nvPr/>
        </p:nvSpPr>
        <p:spPr>
          <a:xfrm>
            <a:off x="911520" y="2141640"/>
            <a:ext cx="5825160" cy="523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latin typeface="Arial"/>
            </a:endParaRPr>
          </a:p>
        </p:txBody>
      </p:sp>
      <p:sp>
        <p:nvSpPr>
          <p:cNvPr id="132" name="Content Placeholder 2"/>
          <p:cNvSpPr/>
          <p:nvPr/>
        </p:nvSpPr>
        <p:spPr>
          <a:xfrm>
            <a:off x="4826160" y="261360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GB" sz="1800" b="0" strike="noStrike" spc="-1">
              <a:latin typeface="Arial"/>
            </a:endParaRPr>
          </a:p>
        </p:txBody>
      </p:sp>
      <p:sp>
        <p:nvSpPr>
          <p:cNvPr id="133" name="Straight Connector 14"/>
          <p:cNvSpPr/>
          <p:nvPr/>
        </p:nvSpPr>
        <p:spPr>
          <a:xfrm flipV="1">
            <a:off x="6333480" y="7948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Straight Connector 15"/>
          <p:cNvSpPr/>
          <p:nvPr/>
        </p:nvSpPr>
        <p:spPr>
          <a:xfrm flipV="1">
            <a:off x="6333480" y="7570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5" name="Picture 4" descr="A monkey sitting at a desk&#10;&#10;Description automatically generated"/>
          <p:cNvPicPr/>
          <p:nvPr/>
        </p:nvPicPr>
        <p:blipFill>
          <a:blip r:embed="rId2"/>
          <a:stretch/>
        </p:blipFill>
        <p:spPr>
          <a:xfrm>
            <a:off x="6846840" y="2041920"/>
            <a:ext cx="4549320" cy="2558520"/>
          </a:xfrm>
          <a:prstGeom prst="rect">
            <a:avLst/>
          </a:prstGeom>
          <a:ln w="0">
            <a:noFill/>
          </a:ln>
        </p:spPr>
      </p:pic>
      <p:sp>
        <p:nvSpPr>
          <p:cNvPr id="136" name="Content Placeholder 2"/>
          <p:cNvSpPr/>
          <p:nvPr/>
        </p:nvSpPr>
        <p:spPr>
          <a:xfrm>
            <a:off x="696240" y="215676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Expanded food library</a:t>
            </a:r>
            <a:endParaRPr lang="en-GB" sz="18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>
                <a:solidFill>
                  <a:srgbClr val="404040"/>
                </a:solidFill>
                <a:latin typeface="Century Gothic"/>
              </a:rPr>
              <a:t>Over 6000 foods</a:t>
            </a:r>
            <a:endParaRPr lang="en-GB" sz="16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Improved visuals and branding</a:t>
            </a:r>
            <a:endParaRPr lang="en-GB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Recipe planning and tracking</a:t>
            </a:r>
            <a:endParaRPr lang="en-GB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More accurate and transparent data</a:t>
            </a:r>
            <a:endParaRPr lang="en-GB" sz="18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>
                <a:solidFill>
                  <a:srgbClr val="404040"/>
                </a:solidFill>
                <a:latin typeface="Century Gothic"/>
              </a:rPr>
              <a:t>More complex model</a:t>
            </a:r>
            <a:endParaRPr lang="en-GB" sz="16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>
                <a:solidFill>
                  <a:srgbClr val="404040"/>
                </a:solidFill>
                <a:latin typeface="Century Gothic"/>
              </a:rPr>
              <a:t>Error bounds</a:t>
            </a:r>
            <a:endParaRPr lang="en-GB" sz="16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>
                <a:solidFill>
                  <a:srgbClr val="404040"/>
                </a:solidFill>
                <a:latin typeface="Century Gothic"/>
              </a:rPr>
              <a:t>Verification by experts</a:t>
            </a:r>
            <a:endParaRPr lang="en-GB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tle 1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800" b="0" strike="noStrike" spc="-1">
                <a:solidFill>
                  <a:srgbClr val="262626"/>
                </a:solidFill>
                <a:latin typeface="Century Gothic"/>
              </a:rPr>
              <a:t>Plans</a:t>
            </a:r>
            <a:endParaRPr lang="en-US" sz="4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8" name="Content Placeholder 2"/>
          <p:cNvSpPr/>
          <p:nvPr/>
        </p:nvSpPr>
        <p:spPr>
          <a:xfrm>
            <a:off x="911520" y="2208240"/>
            <a:ext cx="5825160" cy="523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latin typeface="Arial"/>
            </a:endParaRPr>
          </a:p>
        </p:txBody>
      </p:sp>
      <p:sp>
        <p:nvSpPr>
          <p:cNvPr id="139" name="Content Placeholder 2"/>
          <p:cNvSpPr/>
          <p:nvPr/>
        </p:nvSpPr>
        <p:spPr>
          <a:xfrm>
            <a:off x="5379840" y="184932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Straight Connector 14"/>
          <p:cNvSpPr/>
          <p:nvPr/>
        </p:nvSpPr>
        <p:spPr>
          <a:xfrm flipV="1">
            <a:off x="6333480" y="794880"/>
            <a:ext cx="0" cy="5343480"/>
          </a:xfrm>
          <a:prstGeom prst="line">
            <a:avLst/>
          </a:prstGeom>
          <a:ln w="34925">
            <a:solidFill>
              <a:srgbClr val="7EC49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1" name="Picture 4" descr="A picture containing diagram&#10;&#10;Description automatically generated"/>
          <p:cNvPicPr/>
          <p:nvPr/>
        </p:nvPicPr>
        <p:blipFill>
          <a:blip r:embed="rId2"/>
          <a:srcRect b="11174"/>
          <a:stretch/>
        </p:blipFill>
        <p:spPr>
          <a:xfrm>
            <a:off x="7040160" y="1849320"/>
            <a:ext cx="4407480" cy="3159000"/>
          </a:xfrm>
          <a:prstGeom prst="rect">
            <a:avLst/>
          </a:prstGeom>
          <a:ln w="0">
            <a:noFill/>
          </a:ln>
        </p:spPr>
      </p:pic>
      <p:sp>
        <p:nvSpPr>
          <p:cNvPr id="142" name="Content Placeholder 2"/>
          <p:cNvSpPr/>
          <p:nvPr/>
        </p:nvSpPr>
        <p:spPr>
          <a:xfrm>
            <a:off x="696240" y="2156760"/>
            <a:ext cx="5399640" cy="509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Get users</a:t>
            </a:r>
            <a:endParaRPr lang="en-GB" sz="18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>
                <a:solidFill>
                  <a:srgbClr val="404040"/>
                </a:solidFill>
                <a:latin typeface="Century Gothic"/>
              </a:rPr>
              <a:t>Marketing</a:t>
            </a:r>
            <a:endParaRPr lang="en-GB" sz="16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>
                <a:solidFill>
                  <a:srgbClr val="404040"/>
                </a:solidFill>
                <a:latin typeface="Century Gothic"/>
              </a:rPr>
              <a:t>Establish our brand</a:t>
            </a:r>
            <a:endParaRPr lang="en-GB" sz="16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Make money</a:t>
            </a:r>
            <a:endParaRPr lang="en-GB" sz="18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>
                <a:solidFill>
                  <a:srgbClr val="404040"/>
                </a:solidFill>
                <a:latin typeface="Century Gothic"/>
              </a:rPr>
              <a:t>Product ads</a:t>
            </a:r>
            <a:endParaRPr lang="en-GB" sz="16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>
                <a:solidFill>
                  <a:srgbClr val="404040"/>
                </a:solidFill>
                <a:latin typeface="Century Gothic"/>
              </a:rPr>
              <a:t>Subscriptions</a:t>
            </a:r>
            <a:endParaRPr lang="en-GB" sz="16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600" b="0" strike="noStrike" spc="-1">
                <a:solidFill>
                  <a:srgbClr val="404040"/>
                </a:solidFill>
                <a:latin typeface="Century Gothic"/>
              </a:rPr>
              <a:t>Partnerships</a:t>
            </a:r>
            <a:endParaRPr lang="en-GB" sz="16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Expand the team</a:t>
            </a:r>
            <a:endParaRPr lang="en-GB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7EC492"/>
              </a:buClr>
              <a:buSzPct val="80000"/>
              <a:buFont typeface="Wingdings 3" charset="2"/>
              <a:buChar char=""/>
            </a:pPr>
            <a:r>
              <a:rPr lang="en-GB" sz="1800" b="0" strike="noStrike" spc="-1">
                <a:solidFill>
                  <a:srgbClr val="404040"/>
                </a:solidFill>
                <a:latin typeface="Century Gothic"/>
              </a:rPr>
              <a:t>Save the earth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EC492"/>
      </a:dk2>
      <a:lt2>
        <a:srgbClr val="FFFFFF"/>
      </a:lt2>
      <a:accent1>
        <a:srgbClr val="7EC492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EC492"/>
      </a:dk2>
      <a:lt2>
        <a:srgbClr val="FFFFFF"/>
      </a:lt2>
      <a:accent1>
        <a:srgbClr val="7EC492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365</TotalTime>
  <Words>321</Words>
  <Application>Microsoft Office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Century Gothic</vt:lpstr>
      <vt:lpstr>Garamond</vt:lpstr>
      <vt:lpstr>Symbol</vt:lpstr>
      <vt:lpstr>Times New Roman</vt:lpstr>
      <vt:lpstr>Wingdings</vt:lpstr>
      <vt:lpstr>Wingdings 3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Foodprint</dc:title>
  <dc:subject/>
  <dc:creator>Bogle Bogle</dc:creator>
  <dc:description/>
  <cp:lastModifiedBy>Bogle Bogle</cp:lastModifiedBy>
  <cp:revision>5</cp:revision>
  <dcterms:created xsi:type="dcterms:W3CDTF">2021-12-09T09:44:32Z</dcterms:created>
  <dcterms:modified xsi:type="dcterms:W3CDTF">2021-12-17T18:01:35Z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8</vt:i4>
  </property>
</Properties>
</file>